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79"/>
  </p:notesMasterIdLst>
  <p:handoutMasterIdLst>
    <p:handoutMasterId r:id="rId80"/>
  </p:handoutMasterIdLst>
  <p:sldIdLst>
    <p:sldId id="256" r:id="rId3"/>
    <p:sldId id="492" r:id="rId4"/>
    <p:sldId id="559" r:id="rId5"/>
    <p:sldId id="388" r:id="rId6"/>
    <p:sldId id="446" r:id="rId7"/>
    <p:sldId id="535" r:id="rId8"/>
    <p:sldId id="394" r:id="rId9"/>
    <p:sldId id="562" r:id="rId10"/>
    <p:sldId id="564" r:id="rId11"/>
    <p:sldId id="563" r:id="rId12"/>
    <p:sldId id="565" r:id="rId13"/>
    <p:sldId id="428" r:id="rId14"/>
    <p:sldId id="536" r:id="rId15"/>
    <p:sldId id="541" r:id="rId16"/>
    <p:sldId id="542" r:id="rId17"/>
    <p:sldId id="543" r:id="rId18"/>
    <p:sldId id="427" r:id="rId19"/>
    <p:sldId id="566" r:id="rId20"/>
    <p:sldId id="545" r:id="rId21"/>
    <p:sldId id="544" r:id="rId22"/>
    <p:sldId id="429" r:id="rId23"/>
    <p:sldId id="430" r:id="rId24"/>
    <p:sldId id="568" r:id="rId25"/>
    <p:sldId id="571" r:id="rId26"/>
    <p:sldId id="567" r:id="rId27"/>
    <p:sldId id="431" r:id="rId28"/>
    <p:sldId id="570" r:id="rId29"/>
    <p:sldId id="435" r:id="rId30"/>
    <p:sldId id="550" r:id="rId31"/>
    <p:sldId id="471" r:id="rId32"/>
    <p:sldId id="552" r:id="rId33"/>
    <p:sldId id="553" r:id="rId34"/>
    <p:sldId id="554" r:id="rId35"/>
    <p:sldId id="472" r:id="rId36"/>
    <p:sldId id="555" r:id="rId37"/>
    <p:sldId id="556" r:id="rId38"/>
    <p:sldId id="537" r:id="rId39"/>
    <p:sldId id="438" r:id="rId40"/>
    <p:sldId id="439" r:id="rId41"/>
    <p:sldId id="440" r:id="rId42"/>
    <p:sldId id="441" r:id="rId43"/>
    <p:sldId id="406" r:id="rId44"/>
    <p:sldId id="445" r:id="rId45"/>
    <p:sldId id="407" r:id="rId46"/>
    <p:sldId id="451" r:id="rId47"/>
    <p:sldId id="452" r:id="rId48"/>
    <p:sldId id="453" r:id="rId49"/>
    <p:sldId id="572" r:id="rId50"/>
    <p:sldId id="574" r:id="rId51"/>
    <p:sldId id="575" r:id="rId52"/>
    <p:sldId id="415" r:id="rId53"/>
    <p:sldId id="573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55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464" r:id="rId71"/>
    <p:sldId id="465" r:id="rId72"/>
    <p:sldId id="466" r:id="rId73"/>
    <p:sldId id="467" r:id="rId74"/>
    <p:sldId id="468" r:id="rId75"/>
    <p:sldId id="558" r:id="rId76"/>
    <p:sldId id="463" r:id="rId77"/>
    <p:sldId id="530" r:id="rId78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9"/>
    <p:restoredTop sz="89188"/>
  </p:normalViewPr>
  <p:slideViewPr>
    <p:cSldViewPr snapToGrid="0" snapToObjects="1">
      <p:cViewPr>
        <p:scale>
          <a:sx n="96" d="100"/>
          <a:sy n="96" d="100"/>
        </p:scale>
        <p:origin x="648" y="81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93-9647-BD06-FF613FA59F65}"/>
              </c:ext>
            </c:extLst>
          </c:dPt>
          <c:cat>
            <c:strRef>
              <c:f>Sheet1!$A$2:$A$8</c:f>
              <c:strCache>
                <c:ptCount val="7"/>
                <c:pt idx="0">
                  <c:v>2010 (NEC America)</c:v>
                </c:pt>
                <c:pt idx="1">
                  <c:v>2011 (Xerox)</c:v>
                </c:pt>
                <c:pt idx="2">
                  <c:v>2012 (AlexNet)</c:v>
                </c:pt>
                <c:pt idx="3">
                  <c:v>2013 (Clarifi)</c:v>
                </c:pt>
                <c:pt idx="4">
                  <c:v>2014 (GoogleNet)</c:v>
                </c:pt>
                <c:pt idx="5">
                  <c:v>Human</c:v>
                </c:pt>
                <c:pt idx="6">
                  <c:v>2015 (ResNet)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6.7</c:v>
                </c:pt>
                <c:pt idx="5">
                  <c:v>5.0999999999999996</c:v>
                </c:pt>
                <c:pt idx="6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3-9647-BD06-FF613FA59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470144"/>
        <c:axId val="1866484880"/>
      </c:barChart>
      <c:catAx>
        <c:axId val="18674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484880"/>
        <c:crosses val="autoZero"/>
        <c:auto val="1"/>
        <c:lblAlgn val="ctr"/>
        <c:lblOffset val="100"/>
        <c:noMultiLvlLbl val="0"/>
      </c:catAx>
      <c:valAx>
        <c:axId val="186648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7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4/4/18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809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72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 -\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{1}{n}\sum_{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=1}^n  \left(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-\sigma\left(\phi(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)^T\theta\right) \right) 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408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740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0235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771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3607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176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016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363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98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80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96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796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238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109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34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25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455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4/4/18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4/4/18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39.emf"/><Relationship Id="rId5" Type="http://schemas.openxmlformats.org/officeDocument/2006/relationships/image" Target="../media/image34.emf"/><Relationship Id="rId10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17.emf"/><Relationship Id="rId3" Type="http://schemas.openxmlformats.org/officeDocument/2006/relationships/image" Target="../media/image22.emf"/><Relationship Id="rId7" Type="http://schemas.openxmlformats.org/officeDocument/2006/relationships/image" Target="../media/image36.emf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24.emf"/><Relationship Id="rId5" Type="http://schemas.openxmlformats.org/officeDocument/2006/relationships/image" Target="../media/image34.emf"/><Relationship Id="rId10" Type="http://schemas.openxmlformats.org/officeDocument/2006/relationships/image" Target="../media/image40.emf"/><Relationship Id="rId4" Type="http://schemas.openxmlformats.org/officeDocument/2006/relationships/image" Target="../media/image23.emf"/><Relationship Id="rId9" Type="http://schemas.openxmlformats.org/officeDocument/2006/relationships/image" Target="../media/image38.emf"/><Relationship Id="rId1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(null)"/><Relationship Id="rId4" Type="http://schemas.openxmlformats.org/officeDocument/2006/relationships/image" Target="../media/image42.(null)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tif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(null)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19.emf"/><Relationship Id="rId7" Type="http://schemas.openxmlformats.org/officeDocument/2006/relationships/image" Target="../media/image5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54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8.emf"/><Relationship Id="rId3" Type="http://schemas.openxmlformats.org/officeDocument/2006/relationships/image" Target="../media/image19.emf"/><Relationship Id="rId7" Type="http://schemas.openxmlformats.org/officeDocument/2006/relationships/image" Target="../media/image54.emf"/><Relationship Id="rId12" Type="http://schemas.openxmlformats.org/officeDocument/2006/relationships/image" Target="../media/image50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image" Target="../media/image49.emf"/><Relationship Id="rId5" Type="http://schemas.openxmlformats.org/officeDocument/2006/relationships/image" Target="../media/image45.emf"/><Relationship Id="rId10" Type="http://schemas.openxmlformats.org/officeDocument/2006/relationships/image" Target="../media/image48.emf"/><Relationship Id="rId4" Type="http://schemas.openxmlformats.org/officeDocument/2006/relationships/image" Target="../media/image44.emf"/><Relationship Id="rId9" Type="http://schemas.openxmlformats.org/officeDocument/2006/relationships/image" Target="../media/image47.emf"/><Relationship Id="rId14" Type="http://schemas.openxmlformats.org/officeDocument/2006/relationships/image" Target="../media/image59.(null)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9.(null)"/><Relationship Id="rId3" Type="http://schemas.openxmlformats.org/officeDocument/2006/relationships/image" Target="../media/image19.emf"/><Relationship Id="rId7" Type="http://schemas.openxmlformats.org/officeDocument/2006/relationships/image" Target="../media/image54.emf"/><Relationship Id="rId12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image" Target="../media/image50.emf"/><Relationship Id="rId5" Type="http://schemas.openxmlformats.org/officeDocument/2006/relationships/image" Target="../media/image45.emf"/><Relationship Id="rId10" Type="http://schemas.openxmlformats.org/officeDocument/2006/relationships/image" Target="../media/image49.emf"/><Relationship Id="rId4" Type="http://schemas.openxmlformats.org/officeDocument/2006/relationships/image" Target="../media/image44.emf"/><Relationship Id="rId9" Type="http://schemas.openxmlformats.org/officeDocument/2006/relationships/image" Target="../media/image48.emf"/><Relationship Id="rId14" Type="http://schemas.openxmlformats.org/officeDocument/2006/relationships/image" Target="../media/image60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67.emf"/><Relationship Id="rId18" Type="http://schemas.openxmlformats.org/officeDocument/2006/relationships/image" Target="../media/image54.emf"/><Relationship Id="rId3" Type="http://schemas.openxmlformats.org/officeDocument/2006/relationships/image" Target="../media/image19.emf"/><Relationship Id="rId7" Type="http://schemas.openxmlformats.org/officeDocument/2006/relationships/image" Target="../media/image61.emf"/><Relationship Id="rId12" Type="http://schemas.openxmlformats.org/officeDocument/2006/relationships/image" Target="../media/image66.emf"/><Relationship Id="rId17" Type="http://schemas.openxmlformats.org/officeDocument/2006/relationships/image" Target="../media/image71.emf"/><Relationship Id="rId2" Type="http://schemas.openxmlformats.org/officeDocument/2006/relationships/image" Target="../media/image57.emf"/><Relationship Id="rId16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image" Target="../media/image65.emf"/><Relationship Id="rId5" Type="http://schemas.openxmlformats.org/officeDocument/2006/relationships/image" Target="../media/image45.emf"/><Relationship Id="rId15" Type="http://schemas.openxmlformats.org/officeDocument/2006/relationships/image" Target="../media/image69.emf"/><Relationship Id="rId10" Type="http://schemas.openxmlformats.org/officeDocument/2006/relationships/image" Target="../media/image64.emf"/><Relationship Id="rId4" Type="http://schemas.openxmlformats.org/officeDocument/2006/relationships/image" Target="../media/image44.emf"/><Relationship Id="rId9" Type="http://schemas.openxmlformats.org/officeDocument/2006/relationships/image" Target="../media/image63.emf"/><Relationship Id="rId14" Type="http://schemas.openxmlformats.org/officeDocument/2006/relationships/image" Target="../media/image6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71.emf"/><Relationship Id="rId3" Type="http://schemas.openxmlformats.org/officeDocument/2006/relationships/image" Target="../media/image69.emf"/><Relationship Id="rId7" Type="http://schemas.openxmlformats.org/officeDocument/2006/relationships/image" Target="../media/image45.emf"/><Relationship Id="rId12" Type="http://schemas.openxmlformats.org/officeDocument/2006/relationships/image" Target="../media/image6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67.emf"/><Relationship Id="rId5" Type="http://schemas.openxmlformats.org/officeDocument/2006/relationships/image" Target="../media/image19.emf"/><Relationship Id="rId10" Type="http://schemas.openxmlformats.org/officeDocument/2006/relationships/image" Target="../media/image65.emf"/><Relationship Id="rId4" Type="http://schemas.openxmlformats.org/officeDocument/2006/relationships/image" Target="../media/image70.emf"/><Relationship Id="rId9" Type="http://schemas.openxmlformats.org/officeDocument/2006/relationships/image" Target="../media/image61.emf"/><Relationship Id="rId14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19.emf"/><Relationship Id="rId7" Type="http://schemas.openxmlformats.org/officeDocument/2006/relationships/image" Target="../media/image7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(null)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(null)"/><Relationship Id="rId4" Type="http://schemas.openxmlformats.org/officeDocument/2006/relationships/image" Target="../media/image43.(null)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png"/><Relationship Id="rId7" Type="http://schemas.openxmlformats.org/officeDocument/2006/relationships/image" Target="../media/image81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Relationship Id="rId9" Type="http://schemas.openxmlformats.org/officeDocument/2006/relationships/image" Target="../media/image7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9.emf"/><Relationship Id="rId7" Type="http://schemas.openxmlformats.org/officeDocument/2006/relationships/image" Target="../media/image73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6.(null)"/><Relationship Id="rId5" Type="http://schemas.openxmlformats.org/officeDocument/2006/relationships/image" Target="../media/image81.emf"/><Relationship Id="rId10" Type="http://schemas.openxmlformats.org/officeDocument/2006/relationships/image" Target="../media/image85.emf"/><Relationship Id="rId4" Type="http://schemas.openxmlformats.org/officeDocument/2006/relationships/image" Target="../media/image80.emf"/><Relationship Id="rId9" Type="http://schemas.openxmlformats.org/officeDocument/2006/relationships/image" Target="../media/image8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79.emf"/><Relationship Id="rId7" Type="http://schemas.openxmlformats.org/officeDocument/2006/relationships/image" Target="../media/image73.emf"/><Relationship Id="rId12" Type="http://schemas.openxmlformats.org/officeDocument/2006/relationships/image" Target="../media/image90.(null)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9.emf"/><Relationship Id="rId5" Type="http://schemas.openxmlformats.org/officeDocument/2006/relationships/image" Target="../media/image81.emf"/><Relationship Id="rId10" Type="http://schemas.openxmlformats.org/officeDocument/2006/relationships/image" Target="../media/image88.emf"/><Relationship Id="rId4" Type="http://schemas.openxmlformats.org/officeDocument/2006/relationships/image" Target="../media/image80.emf"/><Relationship Id="rId9" Type="http://schemas.openxmlformats.org/officeDocument/2006/relationships/image" Target="../media/image8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79.emf"/><Relationship Id="rId7" Type="http://schemas.openxmlformats.org/officeDocument/2006/relationships/image" Target="../media/image73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91.(null)"/><Relationship Id="rId5" Type="http://schemas.openxmlformats.org/officeDocument/2006/relationships/image" Target="../media/image81.emf"/><Relationship Id="rId10" Type="http://schemas.openxmlformats.org/officeDocument/2006/relationships/image" Target="../media/image90.(null)"/><Relationship Id="rId4" Type="http://schemas.openxmlformats.org/officeDocument/2006/relationships/image" Target="../media/image80.emf"/><Relationship Id="rId9" Type="http://schemas.openxmlformats.org/officeDocument/2006/relationships/image" Target="../media/image8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(null)"/><Relationship Id="rId4" Type="http://schemas.openxmlformats.org/officeDocument/2006/relationships/image" Target="../media/image94.(null)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9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73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99.emf"/><Relationship Id="rId7" Type="http://schemas.openxmlformats.org/officeDocument/2006/relationships/image" Target="../media/image10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image" Target="../media/image105.emf"/><Relationship Id="rId4" Type="http://schemas.openxmlformats.org/officeDocument/2006/relationships/image" Target="../media/image10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10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6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s100-sp18-sg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coates/coates_dltutorial_2013.pptx" TargetMode="External"/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231n.stanford.edu/syllabus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microsoft.com/office/2007/relationships/hdphoto" Target="../media/hdphoto3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3.png"/><Relationship Id="rId4" Type="http://schemas.openxmlformats.org/officeDocument/2006/relationships/image" Target="../media/image126.png"/><Relationship Id="rId9" Type="http://schemas.microsoft.com/office/2007/relationships/hdphoto" Target="../media/hdphoto4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136.e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5.emf"/><Relationship Id="rId5" Type="http://schemas.microsoft.com/office/2007/relationships/hdphoto" Target="../media/hdphoto3.wdp"/><Relationship Id="rId10" Type="http://schemas.openxmlformats.org/officeDocument/2006/relationships/image" Target="../media/image134.emf"/><Relationship Id="rId4" Type="http://schemas.openxmlformats.org/officeDocument/2006/relationships/image" Target="../media/image131.jpeg"/><Relationship Id="rId9" Type="http://schemas.microsoft.com/office/2007/relationships/hdphoto" Target="../media/hdphoto7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Relationship Id="rId9" Type="http://schemas.openxmlformats.org/officeDocument/2006/relationships/image" Target="../media/image14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mnist/beginners" TargetMode="External"/><Relationship Id="rId2" Type="http://schemas.openxmlformats.org/officeDocument/2006/relationships/hyperlink" Target="https://ucbrise.github.io/cs294-rise-fa16/deep_lear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cs231n.github.io/optimization-1/" TargetMode="External"/><Relationship Id="rId4" Type="http://schemas.openxmlformats.org/officeDocument/2006/relationships/hyperlink" Target="http://cs231n.github.io/linear-classify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Classification</a:t>
            </a:r>
            <a:br>
              <a:rPr lang="en-US" sz="5400" i="1" dirty="0"/>
            </a:br>
            <a:r>
              <a:rPr lang="en-US" sz="5400" i="1" dirty="0"/>
              <a:t>&amp; Logistic Regression</a:t>
            </a:r>
            <a:br>
              <a:rPr lang="en-US" sz="5400" i="1" dirty="0"/>
            </a:br>
            <a:r>
              <a:rPr lang="en-US" sz="4400" i="1" dirty="0"/>
              <a:t>&amp; maybe deep learning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3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4667885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3078321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2481421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143764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233282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174369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421988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5343566"/>
            <a:ext cx="66167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960" y="-2729071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38691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749" y="2988867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126976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2504224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3670232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5065234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</p:spTree>
    <p:extLst>
      <p:ext uri="{BB962C8B-B14F-4D97-AF65-F5344CB8AC3E}">
        <p14:creationId xmlns:p14="http://schemas.microsoft.com/office/powerpoint/2010/main" val="1814394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566457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7976893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7379993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6336212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-4665290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-315487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-67869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444994"/>
            <a:ext cx="66167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53675-6EC9-4F41-8C8C-DB5C2F18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8399" y="2384252"/>
            <a:ext cx="6946900" cy="97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5960" y="-7627643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5285482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749" y="-1909705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-362881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-2394348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-1228340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166662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766CB-A2F5-044F-A21A-34672C0E2553}"/>
              </a:ext>
            </a:extLst>
          </p:cNvPr>
          <p:cNvSpPr txBox="1"/>
          <p:nvPr/>
        </p:nvSpPr>
        <p:spPr>
          <a:xfrm>
            <a:off x="787778" y="1959428"/>
            <a:ext cx="61029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Dividing numerator and denominator by </a:t>
            </a:r>
            <a:r>
              <a:rPr lang="en-US" b="1" dirty="0" err="1">
                <a:solidFill>
                  <a:srgbClr val="7030A0"/>
                </a:solidFill>
              </a:rPr>
              <a:t>exp</a:t>
            </a:r>
            <a:r>
              <a:rPr lang="en-US" b="1" dirty="0">
                <a:solidFill>
                  <a:srgbClr val="7030A0"/>
                </a:solidFill>
              </a:rPr>
              <a:t>(𝜙(x</a:t>
            </a:r>
            <a:r>
              <a:rPr lang="en-US" b="1" baseline="-25000" dirty="0">
                <a:solidFill>
                  <a:srgbClr val="7030A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)</a:t>
            </a:r>
            <a:r>
              <a:rPr lang="en-US" b="1" baseline="30000" dirty="0" err="1">
                <a:solidFill>
                  <a:srgbClr val="7030A0"/>
                </a:solidFill>
              </a:rPr>
              <a:t>T</a:t>
            </a:r>
            <a:r>
              <a:rPr lang="en-US" b="1" dirty="0" err="1">
                <a:solidFill>
                  <a:srgbClr val="7030A0"/>
                </a:solidFill>
              </a:rPr>
              <a:t>θ</a:t>
            </a:r>
            <a:r>
              <a:rPr lang="en-US" b="1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E36CDF-8A7B-DF46-9E6B-76EF356E0B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749" y="3955351"/>
            <a:ext cx="2451100" cy="520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759E0-B839-B44C-AE93-1E5D1B809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5389" y="5196906"/>
            <a:ext cx="3747301" cy="101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F927-51CD-F241-B150-1CA4123DE48C}"/>
              </a:ext>
            </a:extLst>
          </p:cNvPr>
          <p:cNvSpPr txBox="1"/>
          <p:nvPr/>
        </p:nvSpPr>
        <p:spPr>
          <a:xfrm>
            <a:off x="5979041" y="4827574"/>
            <a:ext cx="116089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924305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5657" y="4664341"/>
            <a:ext cx="86677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How do we fit the model to the data?</a:t>
            </a:r>
          </a:p>
        </p:txBody>
      </p:sp>
    </p:spTree>
    <p:extLst>
      <p:ext uri="{BB962C8B-B14F-4D97-AF65-F5344CB8AC3E}">
        <p14:creationId xmlns:p14="http://schemas.microsoft.com/office/powerpoint/2010/main" val="632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B3616-CC37-5944-897F-37163A8A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2636520"/>
            <a:ext cx="5778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188845"/>
            <a:ext cx="10801350" cy="1325563"/>
          </a:xfrm>
        </p:spPr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230239"/>
            <a:ext cx="57785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EF8-33B5-D942-BC0C-FE706AD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3311"/>
            <a:ext cx="4999238" cy="344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D532-9ECE-7149-87C3-9C7B248D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053311"/>
            <a:ext cx="4999238" cy="3440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8F0365-DCB3-BB43-AD28-D709B724F92A}"/>
              </a:ext>
            </a:extLst>
          </p:cNvPr>
          <p:cNvSpPr txBox="1"/>
          <p:nvPr/>
        </p:nvSpPr>
        <p:spPr>
          <a:xfrm>
            <a:off x="2865120" y="2868645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A9045-FA7A-BD4F-95DD-6D2DDD7C9B6A}"/>
              </a:ext>
            </a:extLst>
          </p:cNvPr>
          <p:cNvSpPr txBox="1"/>
          <p:nvPr/>
        </p:nvSpPr>
        <p:spPr>
          <a:xfrm>
            <a:off x="7708148" y="2868645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5E52FD4E-923C-4A4F-A296-90F7EDF8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31133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</p:spTree>
    <p:extLst>
      <p:ext uri="{BB962C8B-B14F-4D97-AF65-F5344CB8AC3E}">
        <p14:creationId xmlns:p14="http://schemas.microsoft.com/office/powerpoint/2010/main" val="66129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</a:t>
            </a:r>
            <a:br>
              <a:rPr lang="en-US" dirty="0"/>
            </a:br>
            <a:r>
              <a:rPr lang="en-US" dirty="0"/>
              <a:t>Cross Entropy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endParaRPr lang="en-US" dirty="0"/>
          </a:p>
          <a:p>
            <a:r>
              <a:rPr lang="en-US" dirty="0"/>
              <a:t>Example: (cute or not)?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F201-05C5-014F-8993-E9DF1FBA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98" y="3927246"/>
            <a:ext cx="2636157" cy="1482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0BAFE-E90A-3448-8446-16C94C87A6E8}"/>
              </a:ext>
            </a:extLst>
          </p:cNvPr>
          <p:cNvSpPr txBox="1"/>
          <p:nvPr/>
        </p:nvSpPr>
        <p:spPr>
          <a:xfrm>
            <a:off x="949327" y="4407055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25AD-7B9C-9241-AA25-D2A0E8BE2B30}"/>
              </a:ext>
            </a:extLst>
          </p:cNvPr>
          <p:cNvSpPr txBox="1"/>
          <p:nvPr/>
        </p:nvSpPr>
        <p:spPr>
          <a:xfrm>
            <a:off x="949327" y="5610822"/>
            <a:ext cx="21884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y = 1 “cute"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3131123-378F-6E41-8E48-54F42F147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04414"/>
              </p:ext>
            </p:extLst>
          </p:nvPr>
        </p:nvGraphicFramePr>
        <p:xfrm>
          <a:off x="5350516" y="3927246"/>
          <a:ext cx="6114411" cy="234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2768BFF-2DDA-704D-9367-9F9F10644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815" y="5415926"/>
            <a:ext cx="17018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9F27F-194D-7E48-A62E-DFEDD4C8E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62" y="5415926"/>
            <a:ext cx="17018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0918C-2485-BF45-8F06-55A69D1BC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162" y="4598326"/>
            <a:ext cx="15621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E3898-F1E7-D145-9058-08BF82721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15" y="4598326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788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provides a measure of difference between two distributions:</a:t>
            </a:r>
          </a:p>
          <a:p>
            <a:pPr lvl="1"/>
            <a:r>
              <a:rPr lang="en-US" dirty="0"/>
              <a:t>Difference between two discrete distributions P and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5FD92-5FF3-7A43-9C53-A2CD25586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4922157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926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3BDD-43DC-EE42-88BA-C7DD2124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CD2-1AF9-2C40-A722-E749EF63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4" y="2973646"/>
            <a:ext cx="5366385" cy="3688081"/>
          </a:xfrm>
        </p:spPr>
        <p:txBody>
          <a:bodyPr>
            <a:normAutofit/>
          </a:bodyPr>
          <a:lstStyle/>
          <a:p>
            <a:r>
              <a:rPr lang="en-US" sz="2400" dirty="0"/>
              <a:t>The average log difference between P and Q weighted by P</a:t>
            </a:r>
          </a:p>
          <a:p>
            <a:r>
              <a:rPr lang="en-US" sz="2400" dirty="0"/>
              <a:t>Does not penalize mismatch for rare events with respect to P</a:t>
            </a:r>
          </a:p>
          <a:p>
            <a:r>
              <a:rPr lang="en-US" sz="2400" dirty="0"/>
              <a:t>Note that it is not symmetric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89902F-2D0A-2A42-908F-F1B486E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49" y="1494790"/>
            <a:ext cx="6210667" cy="468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09BCD-0AEE-3540-BDAF-502CF7E013AC}"/>
              </a:ext>
            </a:extLst>
          </p:cNvPr>
          <p:cNvSpPr txBox="1"/>
          <p:nvPr/>
        </p:nvSpPr>
        <p:spPr>
          <a:xfrm>
            <a:off x="10352314" y="1640958"/>
            <a:ext cx="16017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4BEBC-3D34-1F4B-A12B-EBD297BF109D}"/>
              </a:ext>
            </a:extLst>
          </p:cNvPr>
          <p:cNvSpPr txBox="1"/>
          <p:nvPr/>
        </p:nvSpPr>
        <p:spPr>
          <a:xfrm>
            <a:off x="10352313" y="3169919"/>
            <a:ext cx="16658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CD8FA-F699-2844-A847-160766A6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18" y="5784735"/>
            <a:ext cx="3429000" cy="39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BFBD4-475B-1E41-B441-A4A25FB9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88" y="1723487"/>
            <a:ext cx="4756232" cy="9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561365" y="4018646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0133D2C-8622-E646-87B1-D708E3BF7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4588210"/>
            <a:ext cx="10147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384993" y="3440901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850BC9-FE0B-444A-8F7D-FCCEAF1E5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" y="1461601"/>
            <a:ext cx="101473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9D1CE-E7DA-AA4C-9A19-670DB6B765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52" y="3490482"/>
            <a:ext cx="100584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8957E0-2C86-F148-B16A-E0F51AEB3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949870"/>
            <a:ext cx="2213782" cy="1245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38719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1 “cute"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90900"/>
              </p:ext>
            </p:extLst>
          </p:nvPr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86BC20-E255-AA40-A708-D8FDB2909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456" y="4276701"/>
            <a:ext cx="3593922" cy="25433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Log(0.8)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≈ 0.22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Log(0.2)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</p:spTree>
    <p:extLst>
      <p:ext uri="{BB962C8B-B14F-4D97-AF65-F5344CB8AC3E}">
        <p14:creationId xmlns:p14="http://schemas.microsoft.com/office/powerpoint/2010/main" val="95052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294218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0 “not </a:t>
            </a:r>
            <a:br>
              <a:rPr lang="en-US" sz="2800" dirty="0"/>
            </a:br>
            <a:r>
              <a:rPr lang="en-US" sz="2800" dirty="0"/>
              <a:t>            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/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86BC20-E255-AA40-A708-D8FDB2909E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4456" y="4276701"/>
            <a:ext cx="3593922" cy="25433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Log(0.7)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Log(0.3)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 ≈ 1.20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4E5E7F-BF5B-1448-8E99-2A6F2FF62D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9244" y="2830105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0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731" y="5043523"/>
            <a:ext cx="21336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627" y="4998548"/>
            <a:ext cx="3352800" cy="546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627" y="5959458"/>
            <a:ext cx="3352800" cy="546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171" y="6025920"/>
            <a:ext cx="3136900" cy="4699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4865" y="5162515"/>
            <a:ext cx="3429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171" y="5079965"/>
            <a:ext cx="3136900" cy="4699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368" y="6027749"/>
            <a:ext cx="1435100" cy="4699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78967" y="4835471"/>
            <a:ext cx="115927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2414" y="4866468"/>
            <a:ext cx="0" cy="1991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07639" y="6005611"/>
            <a:ext cx="28829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06C512-2060-D241-ABE1-A3B847462A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9556" y="3750372"/>
            <a:ext cx="638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B502D-C36F-264E-8EC2-607BD5E862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9434" y="2890632"/>
            <a:ext cx="6858000" cy="774700"/>
          </a:xfrm>
          <a:prstGeom prst="rect">
            <a:avLst/>
          </a:prstGeom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25518A9D-6E1F-9B44-A71F-124D659F9ADE}"/>
              </a:ext>
            </a:extLst>
          </p:cNvPr>
          <p:cNvSpPr/>
          <p:nvPr/>
        </p:nvSpPr>
        <p:spPr>
          <a:xfrm>
            <a:off x="3657368" y="2905372"/>
            <a:ext cx="8026632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1C6059-65B1-EE46-83A4-E9E02FD042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1624" y="3048596"/>
            <a:ext cx="2819400" cy="11811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1C6B8E-EA61-9A47-83E6-362AC70FDA4A}"/>
              </a:ext>
            </a:extLst>
          </p:cNvPr>
          <p:cNvSpPr/>
          <p:nvPr/>
        </p:nvSpPr>
        <p:spPr>
          <a:xfrm>
            <a:off x="832841" y="2263699"/>
            <a:ext cx="984756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Computing the more general version for (x</a:t>
            </a:r>
            <a:r>
              <a:rPr lang="en-US" sz="32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a typeface="Helvetica Neue Light" charset="0"/>
              </a:rPr>
              <a:t>y</a:t>
            </a:r>
            <a:r>
              <a:rPr lang="en-US" sz="3200" baseline="-25000" dirty="0" err="1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111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0821927-BB7A-F64E-AF20-3FC2AE7C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9FDEE-BE85-254B-A046-756D292D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10" y="3587686"/>
            <a:ext cx="6388100" cy="774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430294-519A-E34A-BADD-60CB2DF5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488" y="2727946"/>
            <a:ext cx="6858000" cy="77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975488" y="2811461"/>
            <a:ext cx="2555520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04488" y="2776073"/>
            <a:ext cx="2797589" cy="7307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86968" y="3656913"/>
            <a:ext cx="2685143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669374" y="3600836"/>
            <a:ext cx="2717897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8286" y="3701050"/>
            <a:ext cx="2133600" cy="52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3142" y="3826042"/>
            <a:ext cx="3429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6931" y="2894029"/>
            <a:ext cx="1435100" cy="4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2873" y="2856067"/>
            <a:ext cx="2620818" cy="473364"/>
          </a:xfrm>
          <a:prstGeom prst="rect">
            <a:avLst/>
          </a:prstGeom>
        </p:spPr>
      </p:pic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77C7C88C-87DE-F44B-BEAF-D34EC689EFA0}"/>
              </a:ext>
            </a:extLst>
          </p:cNvPr>
          <p:cNvSpPr/>
          <p:nvPr/>
        </p:nvSpPr>
        <p:spPr>
          <a:xfrm>
            <a:off x="3839434" y="2742686"/>
            <a:ext cx="6980619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745CA-A665-F244-8E1A-A0D2AE6D07B6}"/>
              </a:ext>
            </a:extLst>
          </p:cNvPr>
          <p:cNvSpPr txBox="1"/>
          <p:nvPr/>
        </p:nvSpPr>
        <p:spPr>
          <a:xfrm>
            <a:off x="277792" y="4484544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955F5-0F78-1348-85AD-230EF783FA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762" y="2949742"/>
            <a:ext cx="28194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148951"/>
            <a:ext cx="10972800" cy="1016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80E556B-E703-6349-93A9-C74132F50406}"/>
              </a:ext>
            </a:extLst>
          </p:cNvPr>
          <p:cNvSpPr/>
          <p:nvPr/>
        </p:nvSpPr>
        <p:spPr>
          <a:xfrm>
            <a:off x="832841" y="2263699"/>
            <a:ext cx="984756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Computing the more general version for (x</a:t>
            </a:r>
            <a:r>
              <a:rPr lang="en-US" sz="32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a typeface="Helvetica Neue Light" charset="0"/>
              </a:rPr>
              <a:t>y</a:t>
            </a:r>
            <a:r>
              <a:rPr lang="en-US" sz="3200" baseline="-25000" dirty="0" err="1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3200" dirty="0">
                <a:solidFill>
                  <a:srgbClr val="000000"/>
                </a:solidFill>
                <a:ea typeface="Helvetica Neue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089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0821927-BB7A-F64E-AF20-3FC2AE7C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078534"/>
            <a:ext cx="109728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516271-41EF-BB4D-98E1-DF0246C4701B}"/>
              </a:ext>
            </a:extLst>
          </p:cNvPr>
          <p:cNvSpPr txBox="1"/>
          <p:nvPr/>
        </p:nvSpPr>
        <p:spPr>
          <a:xfrm>
            <a:off x="277792" y="2273972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2D9F9F-3AFD-EC48-BAD0-B4EA549F3DDE}"/>
              </a:ext>
            </a:extLst>
          </p:cNvPr>
          <p:cNvSpPr txBox="1"/>
          <p:nvPr/>
        </p:nvSpPr>
        <p:spPr>
          <a:xfrm>
            <a:off x="277792" y="4333323"/>
            <a:ext cx="744306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After much algebra (see last lecture) we obtain: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8308F7-1261-C545-8E80-12E8473CF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750" y="510167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5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Data100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63628" y="5370022"/>
            <a:ext cx="78614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Is this loss function reasonable?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1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1423-576B-9344-A8BF-1F7B230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Using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EDD0-2202-7A49-B3A4-EDDEE4E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6" y="1646238"/>
            <a:ext cx="91313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912DE-F5DC-FD48-8091-6F44F28E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25" y="3396870"/>
            <a:ext cx="3756002" cy="258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79F18-56AC-BD43-A508-76BCE0CF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3" y="3396870"/>
            <a:ext cx="3756002" cy="258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9004C-1332-104D-AC74-0F6D20C8A9D5}"/>
              </a:ext>
            </a:extLst>
          </p:cNvPr>
          <p:cNvSpPr txBox="1"/>
          <p:nvPr/>
        </p:nvSpPr>
        <p:spPr>
          <a:xfrm>
            <a:off x="1836420" y="3146786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9C0BE-75D8-0840-9F54-A28D2FC2473C}"/>
              </a:ext>
            </a:extLst>
          </p:cNvPr>
          <p:cNvSpPr txBox="1"/>
          <p:nvPr/>
        </p:nvSpPr>
        <p:spPr>
          <a:xfrm>
            <a:off x="4876924" y="3149906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B3536-9924-B747-AB08-93852537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427" y="3386571"/>
            <a:ext cx="3719437" cy="2585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F435-AB4F-504C-AA55-2B12C0BE8F4C}"/>
              </a:ext>
            </a:extLst>
          </p:cNvPr>
          <p:cNvSpPr txBox="1"/>
          <p:nvPr/>
        </p:nvSpPr>
        <p:spPr>
          <a:xfrm>
            <a:off x="8709126" y="3146786"/>
            <a:ext cx="2323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KL Div. Loss Surface</a:t>
            </a:r>
          </a:p>
        </p:txBody>
      </p:sp>
    </p:spTree>
    <p:extLst>
      <p:ext uri="{BB962C8B-B14F-4D97-AF65-F5344CB8AC3E}">
        <p14:creationId xmlns:p14="http://schemas.microsoft.com/office/powerpoint/2010/main" val="374385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12048" y="2785733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12" y="564859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21360" y="2813734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30273" y="3044325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62200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13784108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76169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69799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86866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9359" y="3044325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829" y="3130193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561" y="3219829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94603" y="3219829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35356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1821370" y="1306543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21086" y="4099770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61826" y="2342071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16367" y="2049683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66901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06619" y="4135757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3413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301544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201086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4136215" y="402155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08366" y="214157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3740802" y="3296329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12953" y="1581862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49" y="525624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33212" y="2075245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7D631-296C-7C4A-9B2F-DB73572B9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146" y="2473077"/>
            <a:ext cx="2679700" cy="495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666197" y="2682995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C96-98BF-2843-AA0E-ED5935F6A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50" y="3266464"/>
            <a:ext cx="2311400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9" y="4963177"/>
            <a:ext cx="2527300" cy="43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C19FAB-B81D-4A4B-82C6-0C168FA52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909" y="4043966"/>
            <a:ext cx="3584458" cy="25203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164C1F-1020-AE4B-B991-2F6DAB089D00}"/>
              </a:ext>
            </a:extLst>
          </p:cNvPr>
          <p:cNvSpPr txBox="1"/>
          <p:nvPr/>
        </p:nvSpPr>
        <p:spPr>
          <a:xfrm>
            <a:off x="554781" y="4261474"/>
            <a:ext cx="13564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73513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50679" y="342874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3149605" y="622196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1135" y="446427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54324" y="417188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364072" y="625795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2722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-2169147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30395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65524" y="614375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2162325" y="426377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70111" y="541852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2557738" y="370406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1937479" y="4197444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397322" y="2823694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5219-DC6D-D943-BFB6-93F0977B9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98" y="3466179"/>
            <a:ext cx="2362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789FE-E2A1-C943-B951-E3253D2AC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584" y="4144287"/>
            <a:ext cx="2641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416" y="3628494"/>
            <a:ext cx="2717800" cy="4318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96B7427-568C-1244-9484-16BC8C25C305}"/>
              </a:ext>
            </a:extLst>
          </p:cNvPr>
          <p:cNvSpPr/>
          <p:nvPr/>
        </p:nvSpPr>
        <p:spPr>
          <a:xfrm>
            <a:off x="4258940" y="3596744"/>
            <a:ext cx="586015" cy="49530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677" y="30671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5754460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99588" y="4391904"/>
            <a:ext cx="0" cy="229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51974" y="6105700"/>
            <a:ext cx="4545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01699" y="4977378"/>
            <a:ext cx="195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6915" y="4698821"/>
            <a:ext cx="466822" cy="595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7762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3941" y="6127780"/>
            <a:ext cx="3227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44524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053538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059672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1019870" y="6057710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57724" y="4904241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754260" y="5482024"/>
            <a:ext cx="143774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1790" y="4400582"/>
            <a:ext cx="164514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82454" y="5162596"/>
            <a:ext cx="15071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5775643" y="2753791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647" y="2845211"/>
            <a:ext cx="27178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3212" y="14662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96" y="3596744"/>
            <a:ext cx="1714500" cy="342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A83F3-4418-9C4D-B999-5453B9F60061}"/>
              </a:ext>
            </a:extLst>
          </p:cNvPr>
          <p:cNvGrpSpPr/>
          <p:nvPr/>
        </p:nvGrpSpPr>
        <p:grpSpPr>
          <a:xfrm>
            <a:off x="723595" y="2839193"/>
            <a:ext cx="4728195" cy="3707552"/>
            <a:chOff x="753098" y="2975240"/>
            <a:chExt cx="4728195" cy="37075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D3CBF-0206-7644-80AB-37E5E485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3098" y="3340874"/>
              <a:ext cx="4728195" cy="33419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6C758E-193F-114B-8BD3-E000331F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2695" y="5162596"/>
              <a:ext cx="1714500" cy="3429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23D5-1DFA-AD4F-B1B7-CF11983332DF}"/>
                </a:ext>
              </a:extLst>
            </p:cNvPr>
            <p:cNvSpPr txBox="1"/>
            <p:nvPr/>
          </p:nvSpPr>
          <p:spPr>
            <a:xfrm>
              <a:off x="1220195" y="2975240"/>
              <a:ext cx="121700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Loss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875C7C-7076-AC41-95AA-8C5CF43F663B}"/>
              </a:ext>
            </a:extLst>
          </p:cNvPr>
          <p:cNvSpPr txBox="1"/>
          <p:nvPr/>
        </p:nvSpPr>
        <p:spPr>
          <a:xfrm>
            <a:off x="4130946" y="5297358"/>
            <a:ext cx="33522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Degenerate Solution!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CE027B1-F5B5-3942-AA19-A629A63B73E3}"/>
              </a:ext>
            </a:extLst>
          </p:cNvPr>
          <p:cNvSpPr/>
          <p:nvPr/>
        </p:nvSpPr>
        <p:spPr>
          <a:xfrm>
            <a:off x="7601802" y="4967785"/>
            <a:ext cx="4339989" cy="1146412"/>
          </a:xfrm>
          <a:custGeom>
            <a:avLst/>
            <a:gdLst>
              <a:gd name="connsiteX0" fmla="*/ 0 w 3848669"/>
              <a:gd name="connsiteY0" fmla="*/ 0 h 1146412"/>
              <a:gd name="connsiteX1" fmla="*/ 1501254 w 3848669"/>
              <a:gd name="connsiteY1" fmla="*/ 0 h 1146412"/>
              <a:gd name="connsiteX2" fmla="*/ 1501254 w 3848669"/>
              <a:gd name="connsiteY2" fmla="*/ 1146412 h 1146412"/>
              <a:gd name="connsiteX3" fmla="*/ 3848669 w 3848669"/>
              <a:gd name="connsiteY3" fmla="*/ 1146412 h 1146412"/>
              <a:gd name="connsiteX0" fmla="*/ 0 w 4339989"/>
              <a:gd name="connsiteY0" fmla="*/ 0 h 1146412"/>
              <a:gd name="connsiteX1" fmla="*/ 1992574 w 4339989"/>
              <a:gd name="connsiteY1" fmla="*/ 0 h 1146412"/>
              <a:gd name="connsiteX2" fmla="*/ 1992574 w 4339989"/>
              <a:gd name="connsiteY2" fmla="*/ 1146412 h 1146412"/>
              <a:gd name="connsiteX3" fmla="*/ 4339989 w 4339989"/>
              <a:gd name="connsiteY3" fmla="*/ 1146412 h 11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89" h="1146412">
                <a:moveTo>
                  <a:pt x="0" y="0"/>
                </a:moveTo>
                <a:lnTo>
                  <a:pt x="1992574" y="0"/>
                </a:lnTo>
                <a:lnTo>
                  <a:pt x="1992574" y="1146412"/>
                </a:lnTo>
                <a:lnTo>
                  <a:pt x="4339989" y="1146412"/>
                </a:lnTo>
              </a:path>
            </a:pathLst>
          </a:cu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C202C-1941-0F48-B4CB-A546BDB731FF}"/>
              </a:ext>
            </a:extLst>
          </p:cNvPr>
          <p:cNvSpPr txBox="1"/>
          <p:nvPr/>
        </p:nvSpPr>
        <p:spPr>
          <a:xfrm>
            <a:off x="9891639" y="4207238"/>
            <a:ext cx="21226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Overly confident!</a:t>
            </a:r>
          </a:p>
        </p:txBody>
      </p:sp>
    </p:spTree>
    <p:extLst>
      <p:ext uri="{BB962C8B-B14F-4D97-AF65-F5344CB8AC3E}">
        <p14:creationId xmlns:p14="http://schemas.microsoft.com/office/powerpoint/2010/main" val="87765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B03D5D-5D7F-F941-8662-BD3ACDC1A4EA}"/>
              </a:ext>
            </a:extLst>
          </p:cNvPr>
          <p:cNvSpPr txBox="1"/>
          <p:nvPr/>
        </p:nvSpPr>
        <p:spPr>
          <a:xfrm>
            <a:off x="5295207" y="6234268"/>
            <a:ext cx="119135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07580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05F4-571F-3743-853F-D4C861C8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EE8F-301F-9F4F-8018-6E006BD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469"/>
            <a:ext cx="10515600" cy="2735495"/>
          </a:xfrm>
        </p:spPr>
        <p:txBody>
          <a:bodyPr>
            <a:normAutofit/>
          </a:bodyPr>
          <a:lstStyle/>
          <a:p>
            <a:r>
              <a:rPr lang="en-US" sz="2400" dirty="0"/>
              <a:t>Prevents weights from diverging on linearly 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DA609-F797-9045-8D81-6CA71E3A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8" y="2221796"/>
            <a:ext cx="7637376" cy="98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5689-A493-7D4A-9D41-A11EB4B1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90" y="2055329"/>
            <a:ext cx="1841500" cy="13208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36EDB91-E649-DF46-871D-99674002DBFC}"/>
              </a:ext>
            </a:extLst>
          </p:cNvPr>
          <p:cNvSpPr/>
          <p:nvPr/>
        </p:nvSpPr>
        <p:spPr>
          <a:xfrm>
            <a:off x="6893840" y="5134426"/>
            <a:ext cx="266007" cy="29436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D52FD-E264-F64D-AFA7-C70B04BB21F7}"/>
              </a:ext>
            </a:extLst>
          </p:cNvPr>
          <p:cNvSpPr txBox="1"/>
          <p:nvPr/>
        </p:nvSpPr>
        <p:spPr>
          <a:xfrm>
            <a:off x="2094292" y="4295868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Earlier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71F54-F2A9-A149-801D-FF493E976F3E}"/>
              </a:ext>
            </a:extLst>
          </p:cNvPr>
          <p:cNvGrpSpPr/>
          <p:nvPr/>
        </p:nvGrpSpPr>
        <p:grpSpPr>
          <a:xfrm>
            <a:off x="3240760" y="4064061"/>
            <a:ext cx="3404738" cy="2638297"/>
            <a:chOff x="3240760" y="4064061"/>
            <a:chExt cx="3404738" cy="2638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5206D-BA40-B249-853F-99A4604F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760" y="4295868"/>
              <a:ext cx="3404738" cy="2406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1D0DD-F544-3F4B-9C50-E3D6E1A2170C}"/>
                </a:ext>
              </a:extLst>
            </p:cNvPr>
            <p:cNvSpPr txBox="1"/>
            <p:nvPr/>
          </p:nvSpPr>
          <p:spPr>
            <a:xfrm>
              <a:off x="3714133" y="4064061"/>
              <a:ext cx="268374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 Regularization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EC497A-01DD-E44B-BF81-6E5FD561614E}"/>
              </a:ext>
            </a:extLst>
          </p:cNvPr>
          <p:cNvGrpSpPr/>
          <p:nvPr/>
        </p:nvGrpSpPr>
        <p:grpSpPr>
          <a:xfrm>
            <a:off x="7290168" y="4064061"/>
            <a:ext cx="3741297" cy="2638297"/>
            <a:chOff x="7290168" y="4064061"/>
            <a:chExt cx="3741297" cy="2638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045C96-9B45-F54D-B296-4EEE2AA8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168" y="4298400"/>
              <a:ext cx="3418962" cy="2403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C153D-5E42-EA46-A868-AEBA682BFF98}"/>
                </a:ext>
              </a:extLst>
            </p:cNvPr>
            <p:cNvSpPr txBox="1"/>
            <p:nvPr/>
          </p:nvSpPr>
          <p:spPr>
            <a:xfrm>
              <a:off x="7446316" y="4064061"/>
              <a:ext cx="358514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Regularization (</a:t>
              </a:r>
              <a:r>
                <a:rPr lang="en-US" dirty="0" err="1"/>
                <a:t>λ</a:t>
              </a:r>
              <a:r>
                <a:rPr lang="en-US" dirty="0"/>
                <a:t> = 0.1)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0F5C680-E641-4F44-9648-4A6CE7F2881A}"/>
              </a:ext>
            </a:extLst>
          </p:cNvPr>
          <p:cNvSpPr/>
          <p:nvPr/>
        </p:nvSpPr>
        <p:spPr>
          <a:xfrm>
            <a:off x="3634740" y="6152856"/>
            <a:ext cx="194518" cy="108066"/>
          </a:xfrm>
          <a:custGeom>
            <a:avLst/>
            <a:gdLst>
              <a:gd name="connsiteX0" fmla="*/ 140485 w 194518"/>
              <a:gd name="connsiteY0" fmla="*/ 0 h 108066"/>
              <a:gd name="connsiteX1" fmla="*/ 194518 w 194518"/>
              <a:gd name="connsiteY1" fmla="*/ 54033 h 108066"/>
              <a:gd name="connsiteX2" fmla="*/ 140485 w 194518"/>
              <a:gd name="connsiteY2" fmla="*/ 108066 h 108066"/>
              <a:gd name="connsiteX3" fmla="*/ 102278 w 194518"/>
              <a:gd name="connsiteY3" fmla="*/ 92240 h 108066"/>
              <a:gd name="connsiteX4" fmla="*/ 93218 w 194518"/>
              <a:gd name="connsiteY4" fmla="*/ 70368 h 108066"/>
              <a:gd name="connsiteX5" fmla="*/ 32670 w 194518"/>
              <a:gd name="connsiteY5" fmla="*/ 70368 h 108066"/>
              <a:gd name="connsiteX6" fmla="*/ 32670 w 194518"/>
              <a:gd name="connsiteY6" fmla="*/ 86703 h 108066"/>
              <a:gd name="connsiteX7" fmla="*/ 0 w 194518"/>
              <a:gd name="connsiteY7" fmla="*/ 54033 h 108066"/>
              <a:gd name="connsiteX8" fmla="*/ 32670 w 194518"/>
              <a:gd name="connsiteY8" fmla="*/ 21363 h 108066"/>
              <a:gd name="connsiteX9" fmla="*/ 32670 w 194518"/>
              <a:gd name="connsiteY9" fmla="*/ 37698 h 108066"/>
              <a:gd name="connsiteX10" fmla="*/ 93218 w 194518"/>
              <a:gd name="connsiteY10" fmla="*/ 37698 h 108066"/>
              <a:gd name="connsiteX11" fmla="*/ 102278 w 194518"/>
              <a:gd name="connsiteY11" fmla="*/ 15826 h 108066"/>
              <a:gd name="connsiteX12" fmla="*/ 140485 w 194518"/>
              <a:gd name="connsiteY12" fmla="*/ 0 h 10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518" h="108066">
                <a:moveTo>
                  <a:pt x="140485" y="0"/>
                </a:moveTo>
                <a:cubicBezTo>
                  <a:pt x="170327" y="0"/>
                  <a:pt x="194518" y="24191"/>
                  <a:pt x="194518" y="54033"/>
                </a:cubicBezTo>
                <a:cubicBezTo>
                  <a:pt x="194518" y="83875"/>
                  <a:pt x="170327" y="108066"/>
                  <a:pt x="140485" y="108066"/>
                </a:cubicBezTo>
                <a:cubicBezTo>
                  <a:pt x="125564" y="108066"/>
                  <a:pt x="112056" y="102018"/>
                  <a:pt x="102278" y="92240"/>
                </a:cubicBezTo>
                <a:lnTo>
                  <a:pt x="93218" y="70368"/>
                </a:lnTo>
                <a:lnTo>
                  <a:pt x="32670" y="70368"/>
                </a:lnTo>
                <a:lnTo>
                  <a:pt x="32670" y="86703"/>
                </a:lnTo>
                <a:lnTo>
                  <a:pt x="0" y="54033"/>
                </a:lnTo>
                <a:lnTo>
                  <a:pt x="32670" y="21363"/>
                </a:lnTo>
                <a:lnTo>
                  <a:pt x="32670" y="37698"/>
                </a:lnTo>
                <a:lnTo>
                  <a:pt x="93218" y="37698"/>
                </a:lnTo>
                <a:lnTo>
                  <a:pt x="102278" y="15826"/>
                </a:lnTo>
                <a:cubicBezTo>
                  <a:pt x="112056" y="6048"/>
                  <a:pt x="125564" y="0"/>
                  <a:pt x="140485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4CA92B-AAB6-2441-8814-DF92E722EBCB}"/>
              </a:ext>
            </a:extLst>
          </p:cNvPr>
          <p:cNvSpPr/>
          <p:nvPr/>
        </p:nvSpPr>
        <p:spPr>
          <a:xfrm>
            <a:off x="8810244" y="6163248"/>
            <a:ext cx="91440" cy="9144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9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6F51F-0A30-0040-8AF8-93C356C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574C0-1FCE-514C-A21F-250C16266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8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5599247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610366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4294982"/>
            <a:ext cx="83820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56C5B-9E3D-324D-BA74-AE2BBD33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229961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1186392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3917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92180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103299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787915"/>
            <a:ext cx="83820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5396445"/>
            <a:ext cx="8801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B6C01-DAB5-9748-BD35-4049B763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312" y="865719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266716" y="917493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860943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103185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790183"/>
            <a:ext cx="88011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2466068"/>
            <a:ext cx="49911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51" y="3761128"/>
            <a:ext cx="25146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21" y="3772012"/>
            <a:ext cx="4889500" cy="1104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66" y="2466068"/>
            <a:ext cx="1257300" cy="977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51" y="2466068"/>
            <a:ext cx="2501900" cy="1003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408" y="5684322"/>
            <a:ext cx="23622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3051" y="5366822"/>
            <a:ext cx="4597400" cy="1104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3234" y="1907783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9574" y="1975187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9958" y="3827776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6358" y="37787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94" y="539104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6716" y="5167617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7A0677-6F3B-2B47-8C9E-459466B3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A18B-DBE1-0441-8BCD-FAEBBB211BBC}"/>
              </a:ext>
            </a:extLst>
          </p:cNvPr>
          <p:cNvSpPr txBox="1"/>
          <p:nvPr/>
        </p:nvSpPr>
        <p:spPr>
          <a:xfrm rot="19037477">
            <a:off x="5809856" y="1945284"/>
            <a:ext cx="10518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Reward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6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787291" y="988162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149600" y="2183613"/>
            <a:ext cx="6417733" cy="11755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79321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170917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57915"/>
            <a:ext cx="8801100" cy="111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66" y="2274115"/>
            <a:ext cx="1257300" cy="977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25" y="2528115"/>
            <a:ext cx="2362200" cy="4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96917" y="2563010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809343"/>
            <a:ext cx="106299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388641"/>
            <a:ext cx="59944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03D76-2F89-B54C-8009-0572870F7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0515600" cy="1444536"/>
          </a:xfrm>
        </p:spPr>
        <p:txBody>
          <a:bodyPr/>
          <a:lstStyle/>
          <a:p>
            <a:r>
              <a:rPr lang="en-US" dirty="0"/>
              <a:t>Set derivative = 0 and solve for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4393091"/>
            <a:ext cx="1270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38" y="4043841"/>
            <a:ext cx="59944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F1EFE-77A6-DC42-8CF4-54857612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161835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0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18984" cy="1325563"/>
          </a:xfrm>
        </p:spPr>
        <p:txBody>
          <a:bodyPr/>
          <a:lstStyle/>
          <a:p>
            <a:r>
              <a:rPr lang="en-US" dirty="0"/>
              <a:t>Gradient Descent for </a:t>
            </a:r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914137"/>
            <a:ext cx="10733690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882" y="2868163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2113452"/>
            <a:ext cx="1257300" cy="44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95522"/>
            <a:ext cx="22557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Logistic Regression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511978"/>
            <a:ext cx="9677400" cy="1143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193653"/>
            <a:ext cx="10515600" cy="1704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44466" y="2141137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1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721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446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V="1">
            <a:off x="4119879" y="3770779"/>
            <a:ext cx="197621" cy="65268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 flipV="1">
            <a:off x="4314001" y="3351045"/>
            <a:ext cx="468374" cy="45424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777635" y="3176395"/>
            <a:ext cx="436916" cy="19992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V="1">
            <a:off x="5211310" y="3096547"/>
            <a:ext cx="353017" cy="9409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>
            <a:off x="5553349" y="3096547"/>
            <a:ext cx="399776" cy="1473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 flipV="1">
            <a:off x="5912450" y="3046698"/>
            <a:ext cx="359324" cy="64586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6226409" y="3011241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 flipV="1">
            <a:off x="6515010" y="2963840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168 -0.10486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-0.10486 L 0.05169 -0.167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6736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11524 -0.20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24 -0.20856 C 0.12526 -0.20764 0.13542 -0.20648 0.14493 -0.20741 C 0.1543 -0.2081 0.17188 -0.21342 0.17188 -0.21319 C 0.18021 -0.21528 0.18698 -0.21574 0.1948 -0.21829 C 0.20261 -0.2206 0.21055 -0.2243 0.21849 -0.22778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7970"/>
            <a:ext cx="10801350" cy="1325563"/>
          </a:xfrm>
        </p:spPr>
        <p:txBody>
          <a:bodyPr/>
          <a:lstStyle/>
          <a:p>
            <a:r>
              <a:rPr lang="en-US" b="1" dirty="0"/>
              <a:t>Stochastic</a:t>
            </a:r>
            <a:r>
              <a:rPr lang="en-US" dirty="0"/>
              <a:t> Gradient </a:t>
            </a:r>
            <a:br>
              <a:rPr lang="en-US" dirty="0"/>
            </a:br>
            <a:r>
              <a:rPr lang="en-US" dirty="0"/>
              <a:t>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H="1" flipV="1">
            <a:off x="3487880" y="3395125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>
            <a:off x="3475160" y="3400345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932049" y="3180460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H="1" flipV="1">
            <a:off x="4706272" y="3148327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 flipV="1">
            <a:off x="4724103" y="2842061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>
            <a:off x="5387536" y="2863954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5990017" y="2752289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>
            <a:off x="6150932" y="2752289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-0.05091 -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91 -0.16736 L 0.06797 -0.114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0.11458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05169 -0.197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9745 C 0.06784 -0.21991 0.08437 -0.24259 0.10091 -0.24028 C 0.11797 -0.23773 0.14219 -0.1838 0.15195 -0.1831 C 0.16159 -0.18218 0.15794 -0.23495 0.16588 -0.25139 C 0.17708 -0.25579 0.19857 -0.24213 0.21992 -0.22569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692" y="3025076"/>
            <a:ext cx="6112308" cy="38585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6200000">
            <a:off x="7784094" y="464511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8798025" y="4332918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263F0AE-A66F-FA48-9CEF-056354A83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081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7F5A-40AE-1640-A39E-0CCBA1DF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440A-3CB0-C94C-B764-9CAAC8AD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>
            <a:normAutofit fontScale="77500" lnSpcReduction="20000"/>
          </a:bodyPr>
          <a:lstStyle/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 SK learn adds regularization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 = 1/lambda the inverse regularization parameter. </a:t>
            </a:r>
          </a:p>
          <a:p>
            <a:pPr marL="14287" indent="0">
              <a:buNone/>
            </a:pP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(C=100.00)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Train the model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‘feat2’]],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Make Predictions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[‘P(Y|X)’]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.predict_proba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23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4269-8665-7C40-81EB-1E169255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33B7-E626-FE4D-A9A6-A485FE90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Is the gradient of a </a:t>
            </a:r>
            <a:r>
              <a:rPr lang="en-US" b="1" dirty="0"/>
              <a:t>simple random sample </a:t>
            </a:r>
            <a:r>
              <a:rPr lang="en-US" dirty="0"/>
              <a:t>of the data an </a:t>
            </a:r>
            <a:r>
              <a:rPr lang="en-US" b="1" dirty="0"/>
              <a:t>unbiased estimate</a:t>
            </a:r>
            <a:r>
              <a:rPr lang="en-US" dirty="0"/>
              <a:t> of the gradient of the entire dataset? (T/F)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By decreasing the batch size we: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Increase</a:t>
            </a:r>
            <a:r>
              <a:rPr lang="en-US" dirty="0"/>
              <a:t> the </a:t>
            </a:r>
            <a:r>
              <a:rPr lang="en-US" b="1" dirty="0"/>
              <a:t>variance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Decrease</a:t>
            </a:r>
            <a:r>
              <a:rPr lang="en-US" dirty="0"/>
              <a:t> the </a:t>
            </a:r>
            <a:r>
              <a:rPr lang="en-US" b="1" dirty="0"/>
              <a:t>bias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Reduce</a:t>
            </a:r>
            <a:r>
              <a:rPr lang="en-US" dirty="0"/>
              <a:t> the </a:t>
            </a:r>
            <a:r>
              <a:rPr lang="en-US" b="1" dirty="0"/>
              <a:t>computational cost</a:t>
            </a:r>
            <a:r>
              <a:rPr lang="en-US" dirty="0"/>
              <a:t> of each iteration (T/F)</a:t>
            </a:r>
          </a:p>
          <a:p>
            <a:pPr marL="528637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CF4EB-42AB-6F40-AD32-C776298E8BD5}"/>
              </a:ext>
            </a:extLst>
          </p:cNvPr>
          <p:cNvSpPr/>
          <p:nvPr/>
        </p:nvSpPr>
        <p:spPr>
          <a:xfrm>
            <a:off x="6096000" y="691068"/>
            <a:ext cx="5681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http://bit.ly/ds100-sp18-sgd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13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97099" y="2665754"/>
            <a:ext cx="6826936" cy="3657385"/>
            <a:chOff x="2097099" y="2665754"/>
            <a:chExt cx="6826936" cy="3657385"/>
          </a:xfrm>
        </p:grpSpPr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98266" y="2482421"/>
            <a:ext cx="6640066" cy="361970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7039" y="2309446"/>
            <a:ext cx="8489607" cy="4149969"/>
            <a:chOff x="1897039" y="2309446"/>
            <a:chExt cx="8489607" cy="4149969"/>
          </a:xfrm>
        </p:grpSpPr>
        <p:sp>
          <p:nvSpPr>
            <p:cNvPr id="16" name="Freeform 15"/>
            <p:cNvSpPr/>
            <p:nvPr/>
          </p:nvSpPr>
          <p:spPr>
            <a:xfrm>
              <a:off x="4999892" y="4091354"/>
              <a:ext cx="1735016" cy="1025769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000" y="2327031"/>
              <a:ext cx="8475785" cy="2690446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000" y="2309446"/>
              <a:ext cx="4021015" cy="4149969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60077" y="2397369"/>
              <a:ext cx="7426569" cy="4056185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99045" y="2333767"/>
              <a:ext cx="1630272" cy="4121624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7039" y="3571262"/>
              <a:ext cx="8469459" cy="1444793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2960077" y="2397369"/>
              <a:ext cx="7406421" cy="405618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897039" y="2320119"/>
              <a:ext cx="8469459" cy="413527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8401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057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720452"/>
            <a:ext cx="10801350" cy="1325563"/>
          </a:xfrm>
        </p:spPr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-3510729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-2744854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-2345995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289746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38200" y="2848211"/>
            <a:ext cx="10515600" cy="363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Separate                   for each class</a:t>
            </a:r>
          </a:p>
          <a:p>
            <a:pPr lvl="1"/>
            <a:r>
              <a:rPr lang="en-US" dirty="0"/>
              <a:t>Trained using gradient descent methods</a:t>
            </a:r>
          </a:p>
          <a:p>
            <a:pPr lvl="1"/>
            <a:r>
              <a:rPr lang="en-US" dirty="0"/>
              <a:t>Over parameterized. Why?</a:t>
            </a:r>
          </a:p>
          <a:p>
            <a:pPr lvl="2"/>
            <a:r>
              <a:rPr lang="en-US" dirty="0"/>
              <a:t>k sets of parameters one for each class</a:t>
            </a:r>
          </a:p>
          <a:p>
            <a:pPr lvl="2"/>
            <a:r>
              <a:rPr lang="en-US" dirty="0"/>
              <a:t>Only need K-1 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Often use k parameters + regularization to address “redundancy”. </a:t>
            </a:r>
          </a:p>
          <a:p>
            <a:pPr lvl="2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1154745"/>
            <a:ext cx="7124700" cy="13081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2848211"/>
            <a:ext cx="12827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599" y="4921461"/>
            <a:ext cx="4831833" cy="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New Model</a:t>
            </a:r>
            <a:br>
              <a:rPr lang="en-US" dirty="0"/>
            </a:br>
            <a:r>
              <a:rPr lang="en-US" dirty="0"/>
              <a:t>for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5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/>
              <a:t>Bonus Material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Adam Coates: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http://ai.stanford.edu/~acoates/coates_dltutorial_2013.pptx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/>
              <a:t>Fei-Fei</a:t>
            </a:r>
            <a:r>
              <a:rPr lang="en-US" b="1" dirty="0"/>
              <a:t> Li and Andrej </a:t>
            </a:r>
            <a:r>
              <a:rPr lang="en-US" b="1" dirty="0" err="1"/>
              <a:t>Karpathy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http://cs231n.stanford.edu/syllabus.html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55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/>
              <a:t>Logistic Regression as a “Neuron”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23</a:t>
            </a:r>
            <a:r>
              <a:rPr lang="en-US" sz="2400"/>
              <a:t>x</a:t>
            </a:r>
            <a:r>
              <a:rPr lang="en-US" sz="2400" baseline="-2500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52</a:t>
            </a:r>
            <a:r>
              <a:rPr lang="en-US" sz="2400"/>
              <a:t>x</a:t>
            </a:r>
            <a:r>
              <a:rPr lang="en-US" sz="2400" baseline="-2500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123</a:t>
            </a:r>
            <a:r>
              <a:rPr lang="en-US" sz="2400"/>
              <a:t>x</a:t>
            </a:r>
            <a:r>
              <a:rPr lang="en-US" sz="2400" baseline="-2500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1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Regression: Strengths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1251568"/>
            <a:ext cx="11586210" cy="4652964"/>
          </a:xfrm>
        </p:spPr>
        <p:txBody>
          <a:bodyPr>
            <a:normAutofit/>
          </a:bodyPr>
          <a:lstStyle/>
          <a:p>
            <a:r>
              <a:rPr lang="en-US" sz="2400" dirty="0"/>
              <a:t>Widely used machine learning technique</a:t>
            </a:r>
          </a:p>
          <a:p>
            <a:pPr lvl="1"/>
            <a:r>
              <a:rPr lang="en-US" sz="2000" dirty="0"/>
              <a:t>convex </a:t>
            </a:r>
            <a:r>
              <a:rPr lang="en-US" sz="2000" dirty="0">
                <a:sym typeface="Wingdings"/>
              </a:rPr>
              <a:t> efficient to learn</a:t>
            </a:r>
          </a:p>
          <a:p>
            <a:pPr lvl="1"/>
            <a:r>
              <a:rPr lang="en-US" sz="2000" dirty="0">
                <a:sym typeface="Wingdings"/>
              </a:rPr>
              <a:t>easy to interpret model weights</a:t>
            </a:r>
          </a:p>
          <a:p>
            <a:pPr lvl="1"/>
            <a:r>
              <a:rPr lang="en-US" sz="2000" dirty="0">
                <a:sym typeface="Wingdings"/>
              </a:rPr>
              <a:t>works well given good features</a:t>
            </a:r>
          </a:p>
          <a:p>
            <a:r>
              <a:rPr lang="en-US" sz="2400" dirty="0">
                <a:sym typeface="Wingdings"/>
              </a:rPr>
              <a:t>Limitations:</a:t>
            </a:r>
          </a:p>
          <a:p>
            <a:pPr lvl="1"/>
            <a:r>
              <a:rPr lang="en-US" sz="2000" dirty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 =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 = 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/>
              <a:t>Rather than use raw </a:t>
            </a:r>
            <a:r>
              <a:rPr lang="en-US" b="1" dirty="0"/>
              <a:t>pixels build/train feature functions</a:t>
            </a:r>
            <a:r>
              <a:rPr lang="en-US" dirty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=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5"/>
                  </a:solidFill>
                </a:rPr>
                <a:t>Paws</a:t>
              </a:r>
              <a:r>
                <a:rPr lang="en-US" sz="3200" dirty="0"/>
                <a:t>, </a:t>
              </a:r>
              <a:r>
                <a:rPr lang="en-US" sz="3200" dirty="0">
                  <a:solidFill>
                    <a:schemeClr val="accent2"/>
                  </a:solidFill>
                </a:rPr>
                <a:t>Furry</a:t>
              </a:r>
              <a:r>
                <a:rPr lang="en-US" sz="320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=</a:t>
                </a:r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𝜎</a:t>
              </a: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3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/>
              <a:t>Composing “</a:t>
            </a:r>
            <a:r>
              <a:rPr lang="en-US" dirty="0" err="1"/>
              <a:t>perceptrons</a:t>
            </a:r>
            <a:r>
              <a:rPr lang="en-US" dirty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8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/>
              <a:t>Deep Learning </a:t>
            </a:r>
            <a:r>
              <a:rPr lang="en-US">
                <a:sym typeface="Wingdings"/>
              </a:rPr>
              <a:t></a:t>
            </a:r>
            <a:r>
              <a:rPr lang="en-US"/>
              <a:t>Many </a:t>
            </a:r>
            <a:r>
              <a:rPr lang="en-US" dirty="0"/>
              <a:t>hidden layers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Networks: Exploiting Spatial Sparsity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5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21290"/>
          </a:xfrm>
        </p:spPr>
        <p:txBody>
          <a:bodyPr/>
          <a:lstStyle/>
          <a:p>
            <a:r>
              <a:rPr lang="en-US" dirty="0"/>
              <a:t>Model the probability of a particular label:</a:t>
            </a:r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68784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2426028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662447"/>
            <a:ext cx="2565400" cy="546100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E4A1BBE2-508C-2444-A5A1-694B7C78D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1290" y="4081696"/>
            <a:ext cx="5031670" cy="2707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E13C3F-2864-B944-8F8C-71D5E7B85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13" y="4662704"/>
            <a:ext cx="3747301" cy="1019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0A9DFE3-08C3-644A-9A1A-21C400BE07C9}"/>
              </a:ext>
            </a:extLst>
          </p:cNvPr>
          <p:cNvGrpSpPr/>
          <p:nvPr/>
        </p:nvGrpSpPr>
        <p:grpSpPr>
          <a:xfrm>
            <a:off x="5064025" y="3146877"/>
            <a:ext cx="2111475" cy="702723"/>
            <a:chOff x="5058831" y="2536286"/>
            <a:chExt cx="2111475" cy="702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CEAA6C-AAEF-3F42-88FD-B60EA4F75C5F}"/>
                </a:ext>
              </a:extLst>
            </p:cNvPr>
            <p:cNvSpPr txBox="1"/>
            <p:nvPr/>
          </p:nvSpPr>
          <p:spPr>
            <a:xfrm>
              <a:off x="5058831" y="2777344"/>
              <a:ext cx="211147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Linear Model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6461469-A63D-9A4B-9DEC-41F631B04B1C}"/>
                </a:ext>
              </a:extLst>
            </p:cNvPr>
            <p:cNvSpPr/>
            <p:nvPr/>
          </p:nvSpPr>
          <p:spPr>
            <a:xfrm rot="5400000">
              <a:off x="5924179" y="2046092"/>
              <a:ext cx="333252" cy="1313639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29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sz="3600" dirty="0" err="1">
                <a:solidFill>
                  <a:srgbClr val="0000FF"/>
                </a:solidFill>
              </a:rPr>
              <a:t>Krizhevsky</a:t>
            </a:r>
            <a:r>
              <a:rPr lang="en-US" sz="3600" dirty="0">
                <a:solidFill>
                  <a:srgbClr val="0000FF"/>
                </a:solidFill>
              </a:rPr>
              <a:t> et al., NIPS 2012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/>
              <a:t>Introduced in 2012, significantly outperformed state-of-the-art (top 5 error of 16% compared to runner-up with 26% error)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819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639550" cy="1325563"/>
          </a:xfrm>
        </p:spPr>
        <p:txBody>
          <a:bodyPr/>
          <a:lstStyle/>
          <a:p>
            <a:r>
              <a:rPr lang="en-US" dirty="0"/>
              <a:t>Improvement on ImageNet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007D13-A57B-B740-BCF3-56B09E145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693135"/>
              </p:ext>
            </p:extLst>
          </p:nvPr>
        </p:nvGraphicFramePr>
        <p:xfrm>
          <a:off x="1805228" y="12536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66C0B0-3E62-004C-B19A-D210800E7B7E}"/>
              </a:ext>
            </a:extLst>
          </p:cNvPr>
          <p:cNvSpPr txBox="1"/>
          <p:nvPr/>
        </p:nvSpPr>
        <p:spPr>
          <a:xfrm>
            <a:off x="9434533" y="5479084"/>
            <a:ext cx="9973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Super </a:t>
            </a:r>
            <a:br>
              <a:rPr lang="en-US" dirty="0"/>
            </a:br>
            <a:r>
              <a:rPr lang="en-US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799239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Networks:</a:t>
            </a:r>
            <a:br>
              <a:rPr lang="en-US" b="1" dirty="0"/>
            </a:br>
            <a:r>
              <a:rPr lang="en-US" dirty="0"/>
              <a:t>Modeling 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>
            <a:normAutofit/>
          </a:bodyPr>
          <a:lstStyle/>
          <a:p>
            <a:r>
              <a:rPr lang="en-US" dirty="0"/>
              <a:t>input + previous output </a:t>
            </a:r>
            <a:r>
              <a:rPr lang="en-US" dirty="0">
                <a:sym typeface="Wingdings" pitchFamily="2" charset="2"/>
              </a:rPr>
              <a:t> new output</a:t>
            </a:r>
            <a:endParaRPr lang="en-US" dirty="0"/>
          </a:p>
          <a:p>
            <a:r>
              <a:rPr lang="en-US" dirty="0"/>
              <a:t>State of the art in modeling sequential data</a:t>
            </a:r>
          </a:p>
          <a:p>
            <a:pPr lvl="1"/>
            <a:r>
              <a:rPr lang="en-US" dirty="0"/>
              <a:t>speech recognition and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84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in Machine Translation &amp;</a:t>
            </a:r>
            <a:br>
              <a:rPr lang="en-US" dirty="0"/>
            </a:br>
            <a:r>
              <a:rPr lang="en-US" dirty="0"/>
              <a:t>Automatic Speech Recognition</a:t>
            </a:r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80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89D9-3EAB-224F-83CC-A4C99B4F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Text to Speech (TTS)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F5B4-3D01-5747-9442-81A1650E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26" y="1907290"/>
            <a:ext cx="7710962" cy="39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2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in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Lab Deep Learning Overview:</a:t>
            </a:r>
          </a:p>
          <a:p>
            <a:pPr lvl="1"/>
            <a:r>
              <a:rPr lang="en-US" dirty="0">
                <a:hlinkClick r:id="rId2"/>
              </a:rPr>
              <a:t>https://ucbrise.github.io/cs294-rise-fa16/deep_learning.html</a:t>
            </a:r>
            <a:endParaRPr lang="en-US" dirty="0"/>
          </a:p>
          <a:p>
            <a:r>
              <a:rPr lang="en-US" dirty="0">
                <a:hlinkClick r:id="rId3"/>
              </a:rPr>
              <a:t>TensorFlow Python Tutorial</a:t>
            </a:r>
            <a:endParaRPr lang="en-US" dirty="0"/>
          </a:p>
          <a:p>
            <a:r>
              <a:rPr lang="en-US" dirty="0"/>
              <a:t>Stanford CS231 Labs</a:t>
            </a:r>
          </a:p>
          <a:p>
            <a:pPr lvl="1"/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http://cs231n.github.io/optimization-2/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272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3D72-F92E-164D-850C-9409EF73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A1DA-2011-DE4E-BA33-47EB7B39A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1DD3AF3-053B-5044-933F-01EC9D65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695575"/>
          </a:xfrm>
        </p:spPr>
        <p:txBody>
          <a:bodyPr/>
          <a:lstStyle/>
          <a:p>
            <a:r>
              <a:rPr lang="en-US" dirty="0"/>
              <a:t>Model the “log odds” as a linear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84" y="2210954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6" y="2807854"/>
            <a:ext cx="292100" cy="101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BE7803C-2F52-174F-9C69-92406FE6B162}"/>
              </a:ext>
            </a:extLst>
          </p:cNvPr>
          <p:cNvGrpSpPr/>
          <p:nvPr/>
        </p:nvGrpSpPr>
        <p:grpSpPr>
          <a:xfrm>
            <a:off x="5782584" y="3524578"/>
            <a:ext cx="4030290" cy="570034"/>
            <a:chOff x="7182390" y="5320551"/>
            <a:chExt cx="3459236" cy="570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ACAF4-D8C0-6142-BEBF-BBDD517384EE}"/>
                </a:ext>
              </a:extLst>
            </p:cNvPr>
            <p:cNvSpPr txBox="1"/>
            <p:nvPr/>
          </p:nvSpPr>
          <p:spPr>
            <a:xfrm>
              <a:off x="8326875" y="5490475"/>
              <a:ext cx="1317990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Log odds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DD0CE39-63F8-5747-8082-6B9D6D7928DD}"/>
                </a:ext>
              </a:extLst>
            </p:cNvPr>
            <p:cNvSpPr/>
            <p:nvPr/>
          </p:nvSpPr>
          <p:spPr>
            <a:xfrm rot="16200000">
              <a:off x="8780671" y="3722270"/>
              <a:ext cx="262673" cy="3459236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68" y="2611004"/>
            <a:ext cx="1435100" cy="4953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0C8BF1-B96D-B74C-840E-377CEAE6F9CC}"/>
              </a:ext>
            </a:extLst>
          </p:cNvPr>
          <p:cNvGrpSpPr/>
          <p:nvPr/>
        </p:nvGrpSpPr>
        <p:grpSpPr>
          <a:xfrm>
            <a:off x="3262970" y="3138239"/>
            <a:ext cx="1321398" cy="956373"/>
            <a:chOff x="3714914" y="3750813"/>
            <a:chExt cx="1321398" cy="9563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ABE826-5262-B84B-B3C8-A53DB379F574}"/>
                </a:ext>
              </a:extLst>
            </p:cNvPr>
            <p:cNvSpPr txBox="1"/>
            <p:nvPr/>
          </p:nvSpPr>
          <p:spPr>
            <a:xfrm>
              <a:off x="3888940" y="3999300"/>
              <a:ext cx="973343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Linear</a:t>
              </a:r>
              <a:br>
                <a:rPr lang="en-US" sz="2000" b="1" dirty="0">
                  <a:solidFill>
                    <a:srgbClr val="7030A0"/>
                  </a:solidFill>
                </a:rPr>
              </a:br>
              <a:r>
                <a:rPr lang="en-US" sz="2000" b="1" dirty="0">
                  <a:solidFill>
                    <a:srgbClr val="7030A0"/>
                  </a:solidFill>
                </a:rPr>
                <a:t>Model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771ADC82-9B83-0840-8309-FAC5339927D5}"/>
                </a:ext>
              </a:extLst>
            </p:cNvPr>
            <p:cNvSpPr/>
            <p:nvPr/>
          </p:nvSpPr>
          <p:spPr>
            <a:xfrm rot="16200000">
              <a:off x="4201319" y="3264408"/>
              <a:ext cx="348587" cy="1321398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A729243-D82F-694B-A7BE-9DB0175A4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5" y="5974585"/>
            <a:ext cx="8331200" cy="43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993970-4040-CC4A-8A79-88DD74289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924" y="4317565"/>
            <a:ext cx="914400" cy="20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512B04-3651-F64A-A6BE-CCB4C7E4D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612" y="4995151"/>
            <a:ext cx="901700" cy="20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973EB7-19CC-574B-8D06-2B2B82FF3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291" y="5814268"/>
            <a:ext cx="1054100" cy="20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4242E4-755C-6044-A6CA-B85AC50B2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8150" y="6558790"/>
            <a:ext cx="1511300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75C63-C5F2-6E43-8DD9-9285E6C30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5281" y="4476872"/>
            <a:ext cx="2730500" cy="419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8D984E-5566-544D-A879-305074D2B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746" y="4463188"/>
            <a:ext cx="5105400" cy="431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374ED7-C43D-1649-B795-F827F48235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5281" y="5203971"/>
            <a:ext cx="2730500" cy="41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5AEBA6-D086-CF44-A0C1-7A3CA37E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5592" y="5148532"/>
            <a:ext cx="5105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20" y="1910239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90" y="2507139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355092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5191601"/>
            <a:ext cx="6680200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960" y="2259489"/>
            <a:ext cx="1435100" cy="49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332C5-9B3A-6A47-AA4F-142602E9E2A4}"/>
              </a:ext>
            </a:extLst>
          </p:cNvPr>
          <p:cNvSpPr txBox="1"/>
          <p:nvPr/>
        </p:nvSpPr>
        <p:spPr>
          <a:xfrm>
            <a:off x="918061" y="484632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</p:spTree>
    <p:extLst>
      <p:ext uri="{BB962C8B-B14F-4D97-AF65-F5344CB8AC3E}">
        <p14:creationId xmlns:p14="http://schemas.microsoft.com/office/powerpoint/2010/main" val="2297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54521</TotalTime>
  <Words>2349</Words>
  <Application>Microsoft Macintosh PowerPoint</Application>
  <PresentationFormat>Widescreen</PresentationFormat>
  <Paragraphs>659</Paragraphs>
  <Slides>76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90" baseType="lpstr">
      <vt:lpstr>Arial</vt:lpstr>
      <vt:lpstr>Calibri</vt:lpstr>
      <vt:lpstr>Century Gothic</vt:lpstr>
      <vt:lpstr>Consolas</vt:lpstr>
      <vt:lpstr>Courier New</vt:lpstr>
      <vt:lpstr>Helvetica Neue</vt:lpstr>
      <vt:lpstr>Helvetica Neue Condensed Black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Classification &amp; Logistic Regression &amp; maybe deep learning</vt:lpstr>
      <vt:lpstr>Previously…</vt:lpstr>
      <vt:lpstr>Classification</vt:lpstr>
      <vt:lpstr>Taxonomy of Machine Learning</vt:lpstr>
      <vt:lpstr>Classification</vt:lpstr>
      <vt:lpstr>Defining a New Model for Classification</vt:lpstr>
      <vt:lpstr>Logistic Regression</vt:lpstr>
      <vt:lpstr>Motivation for the Logistic Model</vt:lpstr>
      <vt:lpstr>Motivation for the Logistic Model</vt:lpstr>
      <vt:lpstr>Motivation for the Logistic Model</vt:lpstr>
      <vt:lpstr>Motivation for the Logistic Model</vt:lpstr>
      <vt:lpstr>The Logistic Regression Model</vt:lpstr>
      <vt:lpstr>Defining the Loss</vt:lpstr>
      <vt:lpstr>Could we use the Squared Loss</vt:lpstr>
      <vt:lpstr>Could we use the Squared Loss</vt:lpstr>
      <vt:lpstr>Defining the  Cross Entropy Loss</vt:lpstr>
      <vt:lpstr>Loss Function</vt:lpstr>
      <vt:lpstr>Loss Function</vt:lpstr>
      <vt:lpstr>Kullback–Leibler (KL) Divergence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The Loss for Logistic Regression</vt:lpstr>
      <vt:lpstr>Convexity Using Pictures</vt:lpstr>
      <vt:lpstr>PowerPoint Presentation</vt:lpstr>
      <vt:lpstr>PowerPoint Presentation</vt:lpstr>
      <vt:lpstr>PowerPoint Presentation</vt:lpstr>
      <vt:lpstr>PowerPoint Presentation</vt:lpstr>
      <vt:lpstr>Linearly Separable Data</vt:lpstr>
      <vt:lpstr>Adding Regularization to  Logistic Regression</vt:lpstr>
      <vt:lpstr>Minimize the Loss</vt:lpstr>
      <vt:lpstr>Logistic Loss Function</vt:lpstr>
      <vt:lpstr>Logistic Loss Function</vt:lpstr>
      <vt:lpstr>Logistic Loss Function</vt:lpstr>
      <vt:lpstr>Logistic Loss Function</vt:lpstr>
      <vt:lpstr>Logistic Loss Function</vt:lpstr>
      <vt:lpstr>The Gradient Descent Algorithm</vt:lpstr>
      <vt:lpstr>Gradient Descent for Logistic Regression</vt:lpstr>
      <vt:lpstr>Stochastic Gradient Descent</vt:lpstr>
      <vt:lpstr>Stochastic Gradient Descent</vt:lpstr>
      <vt:lpstr>Stochastic Gradient Descent</vt:lpstr>
      <vt:lpstr>PowerPoint Presentation</vt:lpstr>
      <vt:lpstr>Gradient Descent </vt:lpstr>
      <vt:lpstr>Stochastic Gradient  Descent </vt:lpstr>
      <vt:lpstr>Logistic Regression in Scikit Learn</vt:lpstr>
      <vt:lpstr>Python Demo!</vt:lpstr>
      <vt:lpstr>Attendance Quiz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Python Demo!</vt:lpstr>
      <vt:lpstr>PowerPoint Presentation</vt:lpstr>
      <vt:lpstr>Logistic Regression as a “Neuron”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Convolutional Neural Networks: Exploiting Spatial Sparsity</vt:lpstr>
      <vt:lpstr>Example: AlexNet (Krizhevsky et al., NIPS 2012)</vt:lpstr>
      <vt:lpstr>Improvement on ImageNet Benchmark</vt:lpstr>
      <vt:lpstr>Recurrent Neural Networks: Modeling Sequence Structure</vt:lpstr>
      <vt:lpstr>Improvements in Machine Translation &amp; Automatic Speech Recognition</vt:lpstr>
      <vt:lpstr>State of the art in Text to Speech (TTS)</vt:lpstr>
      <vt:lpstr>Interested in Deep Learning?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1289</cp:revision>
  <cp:lastPrinted>2018-04-03T17:29:56Z</cp:lastPrinted>
  <dcterms:created xsi:type="dcterms:W3CDTF">2016-06-11T00:34:45Z</dcterms:created>
  <dcterms:modified xsi:type="dcterms:W3CDTF">2018-04-05T17:25:24Z</dcterms:modified>
</cp:coreProperties>
</file>